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8"/>
  </p:notesMasterIdLst>
  <p:sldIdLst>
    <p:sldId id="324" r:id="rId4"/>
    <p:sldId id="378" r:id="rId5"/>
    <p:sldId id="380" r:id="rId6"/>
    <p:sldId id="385" r:id="rId7"/>
    <p:sldId id="381" r:id="rId8"/>
    <p:sldId id="384" r:id="rId9"/>
    <p:sldId id="326" r:id="rId10"/>
    <p:sldId id="416" r:id="rId11"/>
    <p:sldId id="386" r:id="rId12"/>
    <p:sldId id="394" r:id="rId13"/>
    <p:sldId id="387" r:id="rId14"/>
    <p:sldId id="398" r:id="rId15"/>
    <p:sldId id="417" r:id="rId16"/>
    <p:sldId id="388" r:id="rId17"/>
    <p:sldId id="389" r:id="rId18"/>
    <p:sldId id="400" r:id="rId19"/>
    <p:sldId id="414" r:id="rId20"/>
    <p:sldId id="415" r:id="rId21"/>
    <p:sldId id="390" r:id="rId22"/>
    <p:sldId id="391" r:id="rId23"/>
    <p:sldId id="418" r:id="rId24"/>
    <p:sldId id="408" r:id="rId25"/>
    <p:sldId id="403" r:id="rId26"/>
    <p:sldId id="413" r:id="rId27"/>
    <p:sldId id="409" r:id="rId28"/>
    <p:sldId id="419" r:id="rId29"/>
    <p:sldId id="410" r:id="rId30"/>
    <p:sldId id="411" r:id="rId31"/>
    <p:sldId id="406" r:id="rId32"/>
    <p:sldId id="379" r:id="rId33"/>
    <p:sldId id="383" r:id="rId34"/>
    <p:sldId id="407" r:id="rId35"/>
    <p:sldId id="371" r:id="rId36"/>
    <p:sldId id="333" r:id="rId3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76596" autoAdjust="0"/>
  </p:normalViewPr>
  <p:slideViewPr>
    <p:cSldViewPr snapToGrid="0">
      <p:cViewPr varScale="1">
        <p:scale>
          <a:sx n="51" d="100"/>
          <a:sy n="51" d="100"/>
        </p:scale>
        <p:origin x="612" y="36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1/25/2022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7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6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 smtClean="0"/>
              <a:t>注册回调函数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9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注意 我们这里说 循环， </a:t>
            </a:r>
            <a:r>
              <a:rPr lang="en-US" altLang="zh-CN" dirty="0" smtClean="0"/>
              <a:t>Update, Tick </a:t>
            </a:r>
            <a:r>
              <a:rPr lang="zh-CN" altLang="en-US" smtClean="0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3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 smtClean="0"/>
              <a:t>InputStack</a:t>
            </a:r>
            <a:r>
              <a:rPr lang="zh-CN" altLang="en-US" dirty="0" smtClean="0"/>
              <a:t>里 是</a:t>
            </a:r>
            <a:r>
              <a:rPr lang="en-US" altLang="zh-CN" dirty="0" err="1" smtClean="0"/>
              <a:t>InputComponent</a:t>
            </a:r>
            <a:r>
              <a:rPr lang="en-US" altLang="zh-CN" dirty="0" smtClean="0"/>
              <a:t>,  </a:t>
            </a:r>
            <a:r>
              <a:rPr lang="zh-CN" altLang="en-US" dirty="0" smtClean="0"/>
              <a:t>支持添加多个， 比如代码里会把 </a:t>
            </a:r>
            <a:r>
              <a:rPr lang="en-US" altLang="zh-CN" dirty="0" err="1" smtClean="0"/>
              <a:t>LevelScript</a:t>
            </a:r>
            <a:r>
              <a:rPr lang="zh-CN" altLang="en-US" dirty="0" smtClean="0"/>
              <a:t>也检查一遍， 然后 自顶向下 把每个</a:t>
            </a:r>
            <a:r>
              <a:rPr lang="en-US" altLang="zh-CN" dirty="0" err="1" smtClean="0"/>
              <a:t>InputComponent</a:t>
            </a:r>
            <a:r>
              <a:rPr lang="zh-CN" altLang="en-US" dirty="0" smtClean="0"/>
              <a:t>里绑定的函数执行一下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简单做一下 对上面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循环的小结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剪裁， 剔除</a:t>
            </a:r>
            <a:endParaRPr lang="en-US" altLang="zh-CN" dirty="0" smtClean="0"/>
          </a:p>
          <a:p>
            <a:r>
              <a:rPr lang="zh-CN" altLang="en-US" dirty="0" smtClean="0"/>
              <a:t>这块 赵帅第一节介绍</a:t>
            </a:r>
            <a:r>
              <a:rPr lang="en-US" altLang="zh-CN" dirty="0" err="1" smtClean="0"/>
              <a:t>RenderPipline</a:t>
            </a:r>
            <a:r>
              <a:rPr lang="zh-CN" altLang="en-US" dirty="0" smtClean="0"/>
              <a:t>说过，可以帮着回顾一下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4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只是一个粗略剔除，对于与裁剪平面有相交的物体还不能这么处理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这个牵扯到视口剔除， 这块不做过多解释。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这块可以提一个问题， 视锥剔除实在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之后还是之前？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423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简单提一嘴</a:t>
            </a:r>
            <a:r>
              <a:rPr lang="en-US" altLang="zh-CN" dirty="0" err="1" smtClean="0"/>
              <a:t>RenderDoc</a:t>
            </a:r>
            <a:r>
              <a:rPr lang="zh-CN" altLang="en-US" dirty="0" smtClean="0"/>
              <a:t>是干啥的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0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 smtClean="0"/>
              <a:t>RenderTarget</a:t>
            </a:r>
            <a:r>
              <a:rPr lang="en-US" altLang="zh-CN" baseline="0" dirty="0" smtClean="0"/>
              <a:t>: 3d</a:t>
            </a:r>
            <a:r>
              <a:rPr lang="zh-CN" altLang="en-US" baseline="0" dirty="0" smtClean="0"/>
              <a:t>渲染到的一个中间存储缓冲区，可被操控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 smtClean="0"/>
              <a:t>: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9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简单回顾下上节课内容</a:t>
            </a:r>
            <a:endParaRPr lang="en-US" altLang="zh-CN" dirty="0" smtClean="0"/>
          </a:p>
          <a:p>
            <a:r>
              <a:rPr lang="en-US" dirty="0" smtClean="0"/>
              <a:t>2.</a:t>
            </a:r>
            <a:r>
              <a:rPr lang="zh-CN" altLang="en-US" dirty="0" smtClean="0"/>
              <a:t>今天讲的内容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35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24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50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53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回顾一下上面讲完的渲染流程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提问：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线程， 渲染线程 是跑在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GPU?</a:t>
            </a:r>
          </a:p>
          <a:p>
            <a:r>
              <a:rPr lang="zh-CN" altLang="en-US" dirty="0" smtClean="0"/>
              <a:t>第二张图 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的部分，可以帮着回顾一下 上一节的</a:t>
            </a:r>
            <a:r>
              <a:rPr lang="en-US" altLang="zh-CN" dirty="0" smtClean="0"/>
              <a:t>Fence,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渲染命令跟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之间的同步。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62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69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引用计数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可以用来粗略的进行工作状态的同步， 等待可以粗暴的用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空跑等待，这种方式可以实现但不可取。。。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47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4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89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06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01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22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55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61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可以举个和平精英 商城加载的例子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20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5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主要就是要正确的区分 引擎模块和游戏逻辑之间的区别，简单说就好比一个是电脑硬件，</a:t>
            </a:r>
          </a:p>
          <a:p>
            <a:r>
              <a:rPr lang="zh-CN" altLang="en-US" dirty="0" smtClean="0"/>
              <a:t>一个是跑在电脑上的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0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简单介绍下常见游戏模块有哪些，然后说一下本节课程的主要内容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22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7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2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6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zhuanlan.zhihu.com/p/747678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en.cppreference.com/w/cpp/thread/mutex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hyperlink" Target="https://en.cppreference.com/w/cpp/thread/condition_variable/wait" TargetMode="External"/><Relationship Id="rId4" Type="http://schemas.openxmlformats.org/officeDocument/2006/relationships/hyperlink" Target="https://en.cppreference.com/w/cpp/thread/condition_variabl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.jpg"/><Relationship Id="rId4" Type="http://schemas.openxmlformats.org/officeDocument/2006/relationships/hyperlink" Target="https://zhuanlan.zhihu.com/p/8067620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6/zh-CN/Basics/AssetsAndPackage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.jpg"/><Relationship Id="rId4" Type="http://schemas.openxmlformats.org/officeDocument/2006/relationships/hyperlink" Target="https://www.youtube.com/watch?v=9MGHBU5eNu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引擎基础与系统划分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107384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272" y="3219450"/>
            <a:ext cx="7846567" cy="60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504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摄像机、场景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888" y="1889303"/>
            <a:ext cx="7783498" cy="10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86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91050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5193" y="3494169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64288" y="846286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0001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视窗消息：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 Message</a:t>
            </a: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设备输入触发，鼠标键盘等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窗体空间触发，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button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内部事件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Window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退出等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AC4F874-4B35-4D20-BC2B-D7B1A899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141" y="6348410"/>
            <a:ext cx="12575747" cy="66771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181" y="1187149"/>
            <a:ext cx="6578793" cy="49710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099" y="1187148"/>
            <a:ext cx="6467916" cy="49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86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114441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LevelTick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实时的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Task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比如异步关卡，资源加载任务；游戏线程向渲染线程同步任务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帧执行的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TickFunction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比如角色，角色通常身上会挂载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MovementComponent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向下会执行到子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Component,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角色的位置更新就是在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MovementComponent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中做的，包括网络同步等。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327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1784586" cy="1067279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获取输入：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角色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Character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绑定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代理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到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ActionBindings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PlayerController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TickActor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ProcessPlayerInput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ProcessPlayerInput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GetPawnOrSpectator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Character 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ActionBinding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2D47334-73AE-4D34-93C9-B3EDC651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773" y="2509475"/>
            <a:ext cx="9241844" cy="88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08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812" y="1701476"/>
            <a:ext cx="8215025" cy="110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857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115211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假设场景中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都存在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当中，每个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都有一个包围盒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来近似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的大小。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根据镜头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FOV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和近远裁剪平面获取视椎体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遍历获取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包围盒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Box,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计算判断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是否都在六个平面之外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外面的需要从当前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的可渲染对象中去掉，不再提交绘制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循环实现举例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42" y="4920608"/>
            <a:ext cx="9739600" cy="47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70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循环实现举例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40647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92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9180576" cy="7735451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引擎概要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游戏循环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828800" lvl="1" indent="-9144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游戏循环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828800" lvl="1" indent="-9144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渲染循环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indent="-5715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为什么要用多线程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线程同步划分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线程同步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虚幻游戏线程与渲染线程同步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子系统设计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资产管理应用举例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9595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终止及虚幻的终止流程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退出流程示例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562" y="264756"/>
            <a:ext cx="8780144" cy="130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02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08" y="2472255"/>
            <a:ext cx="23219079" cy="993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342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多线程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009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615040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线程中调用绘制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都是与驱动层进行交互，渲染状态改变会带来卡顿，卡顿的时间不可控，进而会导致帧率不稳。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绘制调用导致了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空闲，浪费了资源空间。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为什么要用多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499400"/>
            <a:ext cx="8387443" cy="48174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5450221"/>
            <a:ext cx="834400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30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95900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679437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工作状态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453" y="1005406"/>
            <a:ext cx="13233547" cy="4034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52670" y="512666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工作状态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925" y="5783256"/>
            <a:ext cx="7753460" cy="72017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27694" y="12985047"/>
            <a:ext cx="102592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55540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34109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7211063" cy="44884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引用计数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std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::thread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mutex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condition_variable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wait notify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651" y="288380"/>
            <a:ext cx="14602486" cy="5468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789" y="6104644"/>
            <a:ext cx="14574211" cy="7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28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线程渲染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8" y="3005916"/>
            <a:ext cx="24386278" cy="9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9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8415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状态同步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931" y="1658107"/>
            <a:ext cx="9011665" cy="108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518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53901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5460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数据同步：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Uxxx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Fxxx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23" y="1684029"/>
            <a:ext cx="10366938" cy="105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29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9190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ULevel</a:t>
            </a:r>
            <a:endParaRPr lang="en-US" altLang="zh-CN" sz="36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FSceneRenderer</a:t>
            </a:r>
            <a:endParaRPr lang="en-US" altLang="zh-CN" sz="36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 smtClean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4721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引擎概要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14827275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子系统设计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7920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确定目标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加载资源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按类型返回相应资源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处理重复的加载请求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加载完成的回调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记录资源的使用情况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资源管理应用举例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96" y="2996567"/>
            <a:ext cx="11132804" cy="67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183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资源管理简单设计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加载举例：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资源在加载完成需要按类型进行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存储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加载函数需要判断资源是否已加载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资源通常在加载完成才能进行引用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加载回调：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游戏中的有些资源通常是动态加载的，我们需要通过回调函数来知道资源的加载状态。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843" y="3718443"/>
            <a:ext cx="11105157" cy="62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860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资产基本操作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AssetManager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如何有效的组织，加载大数据量的资产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UE4</a:t>
            </a:r>
            <a:r>
              <a:rPr lang="zh-CN" altLang="en-US" sz="6000" kern="0" cap="all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资源管理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874" y="2483606"/>
            <a:ext cx="11128126" cy="74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="" xmlns:a16="http://schemas.microsoft.com/office/drawing/2014/main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91153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增加对引擎系统的封装，将启动、循环、结束、资产管理等过程抽象为引擎内部功能。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入口和窗口创建的平台无关性封装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按照多线程中售票举例实现一个简单的售票系统，不需要太复杂，通过关键文字打印可以看出一个多线程工作的流程即可。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常见引擎模块结构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引擎模块结构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42" y="1889303"/>
            <a:ext cx="8840134" cy="94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34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831705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97821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为了满足不同的游戏需求，需要我们抽象和独立出来通用的游戏模块。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游戏设计也需要引擎提供不同类型的游戏工具。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正确建立游戏逻辑和引擎模块之间的联系和区别。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引擎概观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0" y="2308420"/>
            <a:ext cx="13208000" cy="90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13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244325" cy="13529388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658053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针对每个专有模块进行讲解，课下可以自行阅读相关资料。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针对游戏循环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渲染循环进行展开，示例每个循环都做了哪些事情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介绍游戏线程跟渲染线程同步的方式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以资产管理为例，介绍子系统的设计思路，为其他相关子系统设计提供参考。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dirty="0" smtClean="0">
                <a:solidFill>
                  <a:srgbClr val="27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课程内容梳理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39" y="0"/>
            <a:ext cx="12402361" cy="69728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38" y="6972883"/>
            <a:ext cx="12402361" cy="67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73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游戏循环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75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仅考虑单线程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，引擎实例，各个子模块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RHI(Render Hardware Interface)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资源管理，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地图，镜头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开启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38" y="1404111"/>
            <a:ext cx="9032186" cy="106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74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8668</TotalTime>
  <Words>1571</Words>
  <Application>Microsoft Office PowerPoint</Application>
  <PresentationFormat>自定义</PresentationFormat>
  <Paragraphs>269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1056</cp:revision>
  <dcterms:created xsi:type="dcterms:W3CDTF">2017-07-18T17:55:00Z</dcterms:created>
  <dcterms:modified xsi:type="dcterms:W3CDTF">2022-01-25T07:28:49Z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